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60" r:id="rId2"/>
    <p:sldId id="294" r:id="rId3"/>
    <p:sldId id="306" r:id="rId4"/>
    <p:sldId id="305" r:id="rId5"/>
    <p:sldId id="285" r:id="rId6"/>
    <p:sldId id="286" r:id="rId7"/>
    <p:sldId id="287" r:id="rId8"/>
    <p:sldId id="295" r:id="rId9"/>
    <p:sldId id="256" r:id="rId10"/>
    <p:sldId id="257" r:id="rId11"/>
    <p:sldId id="258" r:id="rId12"/>
    <p:sldId id="289" r:id="rId13"/>
    <p:sldId id="296" r:id="rId14"/>
    <p:sldId id="297" r:id="rId15"/>
    <p:sldId id="299" r:id="rId16"/>
    <p:sldId id="302" r:id="rId17"/>
    <p:sldId id="304" r:id="rId18"/>
  </p:sldIdLst>
  <p:sldSz cx="9144000" cy="6858000" type="screen4x3"/>
  <p:notesSz cx="6856413" cy="97504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99"/>
    <a:srgbClr val="FFFFFF"/>
    <a:srgbClr val="3333CC"/>
    <a:srgbClr val="FF7C8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9861246-A53D-4DE2-9033-6CEC9351B70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5213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30738"/>
            <a:ext cx="5484813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9032A5A-B786-41C1-9835-943B728491B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C928A-3A3C-46E2-A319-5049886DE0FC}" type="slidenum">
              <a:rPr lang="en-GB"/>
              <a:pPr/>
              <a:t>1</a:t>
            </a:fld>
            <a:endParaRPr lang="en-GB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9BE1AE-80D1-4FA8-91A1-49FB031A7266}" type="slidenum">
              <a:rPr lang="en-GB"/>
              <a:pPr/>
              <a:t>12</a:t>
            </a:fld>
            <a:endParaRPr lang="en-GB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14291D-64DE-4DBD-A40C-D2291461D013}" type="slidenum">
              <a:rPr lang="en-US"/>
              <a:pPr/>
              <a:t>13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/>
              <a:t>Point out purines and pyrimidines. Note how the width can be maintained by the pyrimidine/purine pairing</a:t>
            </a:r>
            <a:r>
              <a:rPr lang="en-US"/>
              <a:t> .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A7349D-BFAD-4F5B-BF94-E28BE8AB40BA}" type="slidenum">
              <a:rPr lang="en-GB"/>
              <a:pPr/>
              <a:t>4</a:t>
            </a:fld>
            <a:endParaRPr lang="en-GB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FAD2D-54E7-4DCE-8D3A-BDBE7F550540}" type="slidenum">
              <a:rPr lang="en-GB"/>
              <a:pPr/>
              <a:t>5</a:t>
            </a:fld>
            <a:endParaRPr lang="en-GB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37E76-7385-44D6-9FE9-7BA26D4FA8D9}" type="slidenum">
              <a:rPr lang="en-GB"/>
              <a:pPr/>
              <a:t>6</a:t>
            </a:fld>
            <a:endParaRPr lang="en-GB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5BDA33-228A-4EE5-8BDE-699EAF3A6609}" type="slidenum">
              <a:rPr lang="en-GB"/>
              <a:pPr/>
              <a:t>7</a:t>
            </a:fld>
            <a:endParaRPr lang="en-GB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3A78-5D46-4D39-85B7-0722658A6B95}" type="slidenum">
              <a:rPr lang="en-US"/>
              <a:pPr/>
              <a:t>8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F3A42D-978C-4CE1-8143-B69BBAE86D6B}" type="slidenum">
              <a:rPr lang="en-GB"/>
              <a:pPr/>
              <a:t>9</a:t>
            </a:fld>
            <a:endParaRPr lang="en-GB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8E7BD-C7DE-4C82-B2E2-B6F07906172D}" type="slidenum">
              <a:rPr lang="en-GB"/>
              <a:pPr/>
              <a:t>10</a:t>
            </a:fld>
            <a:endParaRPr 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0B4E3-6E9C-445E-B413-BABE0B9DA8AD}" type="slidenum">
              <a:rPr lang="en-GB"/>
              <a:pPr/>
              <a:t>11</a:t>
            </a:fld>
            <a:endParaRPr lang="en-GB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198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0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2004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2005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Biology. Gnetic control of protein structure and function</a:t>
            </a:r>
          </a:p>
        </p:txBody>
      </p:sp>
      <p:sp>
        <p:nvSpPr>
          <p:cNvPr id="42006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F23D9B-AB0A-406C-8F1C-B99846A9DE7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Biology. Gnetic control of protein structure and function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83D6E-8C5B-425A-9096-C41BBD9779E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Biology. Gnetic control of protein structure and function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0B5D3-D5FC-488B-A551-3413B048763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AS Biology. Gnetic control of protein structure and function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25AAE77-5550-4E2C-826F-53EB22CC85F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Biology. Gnetic control of protein structure and function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D893D-3ABA-4C61-B480-1572B41892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Biology. Gnetic control of protein structure and function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77CD2-04F2-4BA3-9E1A-BC0374D779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Biology. Gnetic control of protein structure and function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3E3B3-25E8-4321-A2FA-B0E733A1BAE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Biology. Gnetic control of protein structure and function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FF4FD-D113-4544-A361-C3BD8CB2765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Biology. Gnetic control of protein structure and function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0BA01-E1AE-47CD-9A2C-03DD98796B3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Biology. Gnetic control of protein structure and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6A650-D57D-49CA-8024-63C2859EF5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Biology. Gnetic control of protein structure and function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4D88F-8E0B-46E7-80B6-2BBC3ACE010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Biology. Gnetic control of protein structure and function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B9F9B-6932-43CA-B0D4-BBB30C6A8D2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096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7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4098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GB"/>
              <a:t>AS Biology. Gnetic control of protein structure and function</a:t>
            </a:r>
          </a:p>
        </p:txBody>
      </p:sp>
      <p:sp>
        <p:nvSpPr>
          <p:cNvPr id="4098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F3A7B05-772B-4689-A177-DAC6D6DD49C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098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86116" y="642918"/>
            <a:ext cx="5643602" cy="4883150"/>
          </a:xfrm>
        </p:spPr>
        <p:txBody>
          <a:bodyPr/>
          <a:lstStyle/>
          <a:p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Genetics</a:t>
            </a:r>
            <a:r>
              <a:rPr lang="en-GB" b="1" dirty="0" smtClean="0">
                <a:latin typeface="Comic Sans MS" pitchFamily="66" charset="0"/>
              </a:rPr>
              <a:t/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by 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Dr </a:t>
            </a:r>
            <a:r>
              <a:rPr lang="en-GB" b="1" dirty="0" err="1" smtClean="0">
                <a:latin typeface="Comic Sans MS" pitchFamily="66" charset="0"/>
              </a:rPr>
              <a:t>Shuzan</a:t>
            </a:r>
            <a:r>
              <a:rPr lang="en-GB" b="1" dirty="0" smtClean="0">
                <a:latin typeface="Comic Sans MS" pitchFamily="66" charset="0"/>
              </a:rPr>
              <a:t> </a:t>
            </a:r>
            <a:r>
              <a:rPr lang="en-GB" b="1" dirty="0" err="1" smtClean="0">
                <a:latin typeface="Comic Sans MS" pitchFamily="66" charset="0"/>
              </a:rPr>
              <a:t>Aly</a:t>
            </a:r>
            <a:r>
              <a:rPr lang="en-GB" b="1" dirty="0" smtClean="0">
                <a:latin typeface="Comic Sans MS" pitchFamily="66" charset="0"/>
              </a:rPr>
              <a:t/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Lecturer of Medical Biochemistry 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5972188" cy="4257692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7173" name="Picture 5" descr="DNAheli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66"/>
            <a:ext cx="2481263" cy="583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Guanine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1" name="Picture 5" descr="deoxygu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628775"/>
            <a:ext cx="6696075" cy="448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229600" cy="4525962"/>
          </a:xfrm>
        </p:spPr>
        <p:txBody>
          <a:bodyPr/>
          <a:lstStyle/>
          <a:p>
            <a:endParaRPr lang="en-US"/>
          </a:p>
        </p:txBody>
      </p:sp>
      <p:pic>
        <p:nvPicPr>
          <p:cNvPr id="5125" name="Picture 5" descr="dnacytos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557338"/>
            <a:ext cx="7200900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GB" u="sng"/>
              <a:t>Base pairing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2910" y="1214422"/>
            <a:ext cx="7929618" cy="4530725"/>
          </a:xfrm>
        </p:spPr>
        <p:txBody>
          <a:bodyPr/>
          <a:lstStyle/>
          <a:p>
            <a:pPr algn="justLow"/>
            <a:r>
              <a:rPr lang="en-GB" dirty="0"/>
              <a:t>The Nitrogenous </a:t>
            </a:r>
            <a:r>
              <a:rPr lang="en-GB" dirty="0" smtClean="0"/>
              <a:t>bases </a:t>
            </a:r>
            <a:r>
              <a:rPr lang="en-GB" dirty="0"/>
              <a:t>of one strand of DNA base pair with the bases on the opposite strand of the DNA.</a:t>
            </a:r>
          </a:p>
        </p:txBody>
      </p:sp>
      <p:pic>
        <p:nvPicPr>
          <p:cNvPr id="9" name="Picture 5" descr="Helix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928934"/>
            <a:ext cx="7345362" cy="3074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371600"/>
          </a:xfrm>
        </p:spPr>
        <p:txBody>
          <a:bodyPr/>
          <a:lstStyle/>
          <a:p>
            <a:r>
              <a:rPr lang="en-US" sz="3000" b="1" dirty="0"/>
              <a:t>DNA </a:t>
            </a:r>
            <a:r>
              <a:rPr lang="en-US" sz="3000" b="1" dirty="0" smtClean="0"/>
              <a:t>Stabilization</a:t>
            </a:r>
            <a:br>
              <a:rPr lang="en-US" sz="3000" b="1" dirty="0" smtClean="0"/>
            </a:br>
            <a:r>
              <a:rPr lang="en-US" sz="3000" b="1" dirty="0" smtClean="0"/>
              <a:t>(Complementary </a:t>
            </a:r>
            <a:r>
              <a:rPr lang="en-US" sz="3000" b="1" dirty="0"/>
              <a:t>Base </a:t>
            </a:r>
            <a:r>
              <a:rPr lang="en-US" sz="3000" b="1" dirty="0" smtClean="0"/>
              <a:t>Pairing)</a:t>
            </a:r>
            <a:endParaRPr lang="en-US" sz="3000" b="1" dirty="0"/>
          </a:p>
        </p:txBody>
      </p:sp>
      <p:pic>
        <p:nvPicPr>
          <p:cNvPr id="14340" name="Picture 4"/>
          <p:cNvPicPr>
            <a:picLocks noGrp="1" noChangeArrowheads="1"/>
          </p:cNvPicPr>
          <p:nvPr>
            <p:ph type="body" idx="1"/>
          </p:nvPr>
        </p:nvPicPr>
        <p:blipFill>
          <a:blip r:embed="rId3"/>
          <a:srcRect t="2288"/>
          <a:stretch>
            <a:fillRect/>
          </a:stretch>
        </p:blipFill>
        <p:spPr>
          <a:xfrm>
            <a:off x="914400" y="1571612"/>
            <a:ext cx="6858000" cy="4572032"/>
          </a:xfrm>
          <a:noFill/>
          <a:ln/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57224" y="1571612"/>
            <a:ext cx="114300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</a:t>
            </a:r>
            <a:r>
              <a:rPr lang="en-US" sz="3000" b="1" kern="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≡</a:t>
            </a: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14348" y="5214950"/>
            <a:ext cx="1500198" cy="94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A=T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A=U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 Biology. Gnetic control of protein structure and function</a:t>
            </a:r>
            <a:endParaRPr lang="en-GB"/>
          </a:p>
        </p:txBody>
      </p:sp>
      <p:pic>
        <p:nvPicPr>
          <p:cNvPr id="3" name="Picture 4"/>
          <p:cNvPicPr>
            <a:picLocks noChangeArrowheads="1"/>
          </p:cNvPicPr>
          <p:nvPr/>
        </p:nvPicPr>
        <p:blipFill>
          <a:blip r:embed="rId2"/>
          <a:srcRect l="4701" t="2130" r="10674"/>
          <a:stretch>
            <a:fillRect/>
          </a:stretch>
        </p:blipFill>
        <p:spPr bwMode="auto">
          <a:xfrm>
            <a:off x="785786" y="142852"/>
            <a:ext cx="7286676" cy="65627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faculty.rhodes.edu/lindquester/molbiol/images/images/threehelic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000108"/>
            <a:ext cx="3076575" cy="2500330"/>
          </a:xfrm>
          <a:prstGeom prst="rect">
            <a:avLst/>
          </a:prstGeom>
          <a:noFill/>
          <a:ln w="38100">
            <a:solidFill>
              <a:srgbClr val="FFFFFF"/>
            </a:solidFill>
          </a:ln>
        </p:spPr>
      </p:pic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Comparison of A, B and Z forms of DNA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85720" y="3929066"/>
            <a:ext cx="8501122" cy="1139825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sz="2600" b="1" dirty="0" smtClean="0">
                <a:solidFill>
                  <a:srgbClr val="FF3399"/>
                </a:solidFill>
              </a:rPr>
              <a:t>A</a:t>
            </a:r>
            <a:r>
              <a:rPr lang="en-US" sz="2600" b="1" dirty="0" smtClean="0">
                <a:solidFill>
                  <a:srgbClr val="FFFFFF"/>
                </a:solidFill>
              </a:rPr>
              <a:t>:</a:t>
            </a:r>
            <a:r>
              <a:rPr lang="en-US" sz="2600" dirty="0" smtClean="0">
                <a:solidFill>
                  <a:srgbClr val="FFFFFF"/>
                </a:solidFill>
              </a:rPr>
              <a:t> right-handed, short and broad, 11 </a:t>
            </a:r>
            <a:r>
              <a:rPr lang="en-US" sz="2600" dirty="0" err="1" smtClean="0">
                <a:solidFill>
                  <a:srgbClr val="FFFFFF"/>
                </a:solidFill>
              </a:rPr>
              <a:t>bp</a:t>
            </a:r>
            <a:r>
              <a:rPr lang="en-US" sz="2600" dirty="0" smtClean="0">
                <a:solidFill>
                  <a:srgbClr val="FFFFFF"/>
                </a:solidFill>
              </a:rPr>
              <a:t> / turn </a:t>
            </a:r>
          </a:p>
          <a:p>
            <a:r>
              <a:rPr lang="en-US" sz="2600" b="1" dirty="0" smtClean="0">
                <a:solidFill>
                  <a:srgbClr val="FF3399"/>
                </a:solidFill>
              </a:rPr>
              <a:t>B</a:t>
            </a:r>
            <a:r>
              <a:rPr lang="en-US" sz="2600" b="1" dirty="0" smtClean="0">
                <a:solidFill>
                  <a:srgbClr val="FFFFFF"/>
                </a:solidFill>
              </a:rPr>
              <a:t>:</a:t>
            </a:r>
            <a:r>
              <a:rPr lang="en-US" sz="2600" dirty="0" smtClean="0">
                <a:solidFill>
                  <a:srgbClr val="FFFFFF"/>
                </a:solidFill>
              </a:rPr>
              <a:t> right-handed, longer, thinner, 10 </a:t>
            </a:r>
            <a:r>
              <a:rPr lang="en-US" sz="2600" dirty="0" err="1" smtClean="0">
                <a:solidFill>
                  <a:srgbClr val="FFFFFF"/>
                </a:solidFill>
              </a:rPr>
              <a:t>bp</a:t>
            </a:r>
            <a:r>
              <a:rPr lang="en-US" sz="2600" dirty="0" smtClean="0">
                <a:solidFill>
                  <a:srgbClr val="FFFFFF"/>
                </a:solidFill>
              </a:rPr>
              <a:t> / turn </a:t>
            </a:r>
          </a:p>
          <a:p>
            <a:r>
              <a:rPr lang="en-US" sz="2600" b="1" dirty="0" smtClean="0">
                <a:solidFill>
                  <a:srgbClr val="FF3399"/>
                </a:solidFill>
              </a:rPr>
              <a:t>Z</a:t>
            </a:r>
            <a:r>
              <a:rPr lang="en-US" sz="2600" b="1" dirty="0" smtClean="0">
                <a:solidFill>
                  <a:srgbClr val="FFFFFF"/>
                </a:solidFill>
              </a:rPr>
              <a:t>:</a:t>
            </a:r>
            <a:r>
              <a:rPr lang="en-US" sz="2600" dirty="0" smtClean="0">
                <a:solidFill>
                  <a:srgbClr val="FFFFFF"/>
                </a:solidFill>
              </a:rPr>
              <a:t> left-handed, longest, thinnest, 12 </a:t>
            </a:r>
            <a:r>
              <a:rPr lang="en-US" sz="2600" dirty="0" err="1" smtClean="0">
                <a:solidFill>
                  <a:srgbClr val="FFFFFF"/>
                </a:solidFill>
              </a:rPr>
              <a:t>bp</a:t>
            </a:r>
            <a:r>
              <a:rPr lang="en-US" sz="2600" dirty="0" smtClean="0">
                <a:solidFill>
                  <a:srgbClr val="FFFFFF"/>
                </a:solidFill>
              </a:rPr>
              <a:t> / turn</a:t>
            </a:r>
          </a:p>
          <a:p>
            <a:r>
              <a:rPr lang="en-US" sz="2600" dirty="0" smtClean="0">
                <a:solidFill>
                  <a:srgbClr val="FFFFFF"/>
                </a:solidFill>
              </a:rPr>
              <a:t>Other forms of DNA: C, D, E and P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4530725"/>
          </a:xfrm>
        </p:spPr>
        <p:txBody>
          <a:bodyPr/>
          <a:lstStyle/>
          <a:p>
            <a:pPr algn="justLow">
              <a:buFont typeface="Wingdings" pitchFamily="2" charset="2"/>
              <a:buChar char="§"/>
            </a:pPr>
            <a:r>
              <a:rPr lang="en-US" sz="2400" dirty="0" smtClean="0"/>
              <a:t>Heating DNA can overcome hydrogen bonds and cause the strands to separate </a:t>
            </a:r>
            <a:r>
              <a:rPr lang="en-US" sz="2400" b="1" dirty="0" smtClean="0"/>
              <a:t>(DNA </a:t>
            </a:r>
            <a:r>
              <a:rPr lang="en-US" sz="2400" b="1" dirty="0" err="1" smtClean="0"/>
              <a:t>Denaturation</a:t>
            </a:r>
            <a:r>
              <a:rPr lang="en-US" sz="2400" b="1" dirty="0" smtClean="0"/>
              <a:t>)</a:t>
            </a:r>
          </a:p>
          <a:p>
            <a:pPr algn="justLow">
              <a:buFont typeface="Wingdings" pitchFamily="2" charset="2"/>
              <a:buChar char="§"/>
            </a:pPr>
            <a:r>
              <a:rPr lang="en-US" sz="2400" dirty="0" smtClean="0"/>
              <a:t>When cooled relatively weak hydrogen bonds between bases can reform </a:t>
            </a:r>
            <a:r>
              <a:rPr lang="en-US" sz="2400" b="1" dirty="0" smtClean="0"/>
              <a:t>(DNA </a:t>
            </a:r>
            <a:r>
              <a:rPr lang="en-US" sz="2400" b="1" dirty="0" err="1" smtClean="0"/>
              <a:t>renaturation</a:t>
            </a:r>
            <a:r>
              <a:rPr lang="en-US" sz="2400" b="1" dirty="0" smtClean="0"/>
              <a:t>)</a:t>
            </a:r>
          </a:p>
          <a:p>
            <a:pPr algn="justLow">
              <a:buFont typeface="Wingdings" pitchFamily="2" charset="2"/>
              <a:buChar char="§"/>
            </a:pPr>
            <a:r>
              <a:rPr lang="en-US" sz="2400" dirty="0" smtClean="0"/>
              <a:t>Thus higher GC content is reflected in higher melting or </a:t>
            </a:r>
            <a:r>
              <a:rPr lang="en-US" sz="2400" dirty="0" err="1" smtClean="0"/>
              <a:t>denaturation</a:t>
            </a:r>
            <a:r>
              <a:rPr lang="en-US" sz="2400" dirty="0" smtClean="0"/>
              <a:t> temperature</a:t>
            </a:r>
          </a:p>
          <a:p>
            <a:pPr algn="justLow">
              <a:buFont typeface="Wingdings" pitchFamily="2" charset="2"/>
              <a:buChar char="§"/>
            </a:pPr>
            <a:endParaRPr lang="en-US" sz="2400" b="1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1026" name="Picture 2" descr="http://www.columbia.edu/cu/biology/courses/c2005/images/denature.1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00438"/>
            <a:ext cx="7620000" cy="2667002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14282" y="0"/>
            <a:ext cx="8229600" cy="9255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/>
            <a:r>
              <a:rPr lang="en-US" sz="36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Denaturation</a:t>
            </a:r>
            <a:r>
              <a:rPr lang="en-US" sz="36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36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Renaturation</a:t>
            </a:r>
            <a:endParaRPr lang="en-US" sz="3600" b="1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G:\735129_396007183825120_1840302231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928662" y="2000240"/>
            <a:ext cx="737894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BEST WISHES</a:t>
            </a:r>
            <a:endParaRPr lang="en-US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The Central Dogma </a:t>
            </a:r>
            <a:br>
              <a:rPr lang="en-US" sz="3600" b="1" dirty="0" smtClean="0"/>
            </a:br>
            <a:r>
              <a:rPr lang="en-US" sz="3600" b="1" dirty="0" smtClean="0"/>
              <a:t>of Molecular Biology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dogma1"/>
          <p:cNvPicPr>
            <a:picLocks noChangeAspect="1" noChangeArrowheads="1"/>
          </p:cNvPicPr>
          <p:nvPr/>
        </p:nvPicPr>
        <p:blipFill>
          <a:blip r:embed="rId2"/>
          <a:srcRect b="16875"/>
          <a:stretch>
            <a:fillRect/>
          </a:stretch>
        </p:blipFill>
        <p:spPr bwMode="auto">
          <a:xfrm>
            <a:off x="1000100" y="1928802"/>
            <a:ext cx="7215238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266950"/>
            <a:ext cx="30480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4800600"/>
            <a:ext cx="23431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u="sng">
                <a:latin typeface="Comic Sans MS" pitchFamily="66" charset="0"/>
              </a:rPr>
              <a:t>The structure of DNA and RNA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142984"/>
            <a:ext cx="8229600" cy="4530725"/>
          </a:xfrm>
        </p:spPr>
        <p:txBody>
          <a:bodyPr/>
          <a:lstStyle/>
          <a:p>
            <a:r>
              <a:rPr lang="en-GB" b="1" dirty="0" smtClean="0">
                <a:latin typeface="Comic Sans MS" pitchFamily="66" charset="0"/>
              </a:rPr>
              <a:t>Genetic </a:t>
            </a:r>
            <a:r>
              <a:rPr lang="en-GB" b="1" dirty="0">
                <a:latin typeface="Comic Sans MS" pitchFamily="66" charset="0"/>
              </a:rPr>
              <a:t>material of living organisms is either DNA or </a:t>
            </a:r>
            <a:r>
              <a:rPr lang="en-GB" b="1" dirty="0" smtClean="0">
                <a:latin typeface="Comic Sans MS" pitchFamily="66" charset="0"/>
              </a:rPr>
              <a:t>RNA (</a:t>
            </a:r>
            <a:r>
              <a:rPr lang="en-GB" b="1" dirty="0" err="1" smtClean="0">
                <a:latin typeface="Comic Sans MS" pitchFamily="66" charset="0"/>
              </a:rPr>
              <a:t>polynucleotides</a:t>
            </a:r>
            <a:r>
              <a:rPr lang="en-GB" b="1" smtClean="0">
                <a:latin typeface="Comic Sans MS" pitchFamily="66" charset="0"/>
              </a:rPr>
              <a:t>).</a:t>
            </a:r>
            <a:endParaRPr lang="en-GB" b="1" dirty="0">
              <a:latin typeface="Comic Sans MS" pitchFamily="66" charset="0"/>
            </a:endParaRPr>
          </a:p>
          <a:p>
            <a:endParaRPr lang="en-GB" b="1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en-GB" b="1" dirty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en-GB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28662" y="2357430"/>
          <a:ext cx="7429551" cy="4162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5"/>
                <a:gridCol w="2786083"/>
                <a:gridCol w="2357453"/>
              </a:tblGrid>
              <a:tr h="41707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Difference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DNA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RNA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05347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Name 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3333CC"/>
                          </a:solidFill>
                        </a:rPr>
                        <a:t>Deoxy</a:t>
                      </a:r>
                      <a:r>
                        <a:rPr lang="en-US" sz="2800" b="1" dirty="0" smtClean="0">
                          <a:solidFill>
                            <a:srgbClr val="3333CC"/>
                          </a:solidFill>
                        </a:rPr>
                        <a:t>-</a:t>
                      </a:r>
                      <a:r>
                        <a:rPr lang="en-US" sz="2800" b="1" dirty="0" err="1" smtClean="0">
                          <a:solidFill>
                            <a:srgbClr val="3333CC"/>
                          </a:solidFill>
                        </a:rPr>
                        <a:t>ribo</a:t>
                      </a:r>
                      <a:r>
                        <a:rPr lang="en-US" sz="2800" b="1" dirty="0" smtClean="0">
                          <a:solidFill>
                            <a:srgbClr val="3333CC"/>
                          </a:solidFill>
                        </a:rPr>
                        <a:t>-nucleic a</a:t>
                      </a:r>
                      <a:endParaRPr lang="en-US" sz="2800" b="1" dirty="0">
                        <a:solidFill>
                          <a:srgbClr val="33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 smtClean="0">
                          <a:solidFill>
                            <a:srgbClr val="3333CC"/>
                          </a:solidFill>
                        </a:rPr>
                        <a:t>Ribo</a:t>
                      </a:r>
                      <a:r>
                        <a:rPr lang="en-US" sz="2800" b="1" dirty="0" smtClean="0">
                          <a:solidFill>
                            <a:srgbClr val="3333CC"/>
                          </a:solidFill>
                        </a:rPr>
                        <a:t>-nucleic a</a:t>
                      </a:r>
                    </a:p>
                  </a:txBody>
                  <a:tcPr/>
                </a:tc>
              </a:tr>
              <a:tr h="417072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Sugar 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3333CC"/>
                          </a:solidFill>
                        </a:rPr>
                        <a:t>Deoxyribose</a:t>
                      </a:r>
                      <a:endParaRPr lang="en-US" sz="2800" b="1" dirty="0">
                        <a:solidFill>
                          <a:srgbClr val="33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3333CC"/>
                          </a:solidFill>
                        </a:rPr>
                        <a:t>Ribose</a:t>
                      </a:r>
                      <a:r>
                        <a:rPr lang="en-US" sz="2800" b="1" baseline="0" dirty="0" smtClean="0">
                          <a:solidFill>
                            <a:srgbClr val="3333CC"/>
                          </a:solidFill>
                        </a:rPr>
                        <a:t> </a:t>
                      </a:r>
                      <a:endParaRPr lang="en-US" sz="2800" b="1" dirty="0">
                        <a:solidFill>
                          <a:srgbClr val="3333CC"/>
                        </a:solidFill>
                      </a:endParaRPr>
                    </a:p>
                  </a:txBody>
                  <a:tcPr/>
                </a:tc>
              </a:tr>
              <a:tr h="417072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Strand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3333CC"/>
                          </a:solidFill>
                        </a:rPr>
                        <a:t>Double</a:t>
                      </a:r>
                      <a:r>
                        <a:rPr lang="en-US" sz="2800" b="1" baseline="0" dirty="0" smtClean="0">
                          <a:solidFill>
                            <a:srgbClr val="3333CC"/>
                          </a:solidFill>
                        </a:rPr>
                        <a:t> </a:t>
                      </a:r>
                      <a:endParaRPr lang="en-US" sz="2800" b="1" dirty="0">
                        <a:solidFill>
                          <a:srgbClr val="33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3333CC"/>
                          </a:solidFill>
                        </a:rPr>
                        <a:t>Single </a:t>
                      </a:r>
                      <a:endParaRPr lang="en-US" sz="2800" b="1" dirty="0">
                        <a:solidFill>
                          <a:srgbClr val="3333CC"/>
                        </a:solidFill>
                      </a:endParaRPr>
                    </a:p>
                  </a:txBody>
                  <a:tcPr/>
                </a:tc>
              </a:tr>
              <a:tr h="417072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Bases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3333CC"/>
                          </a:solidFill>
                        </a:rPr>
                        <a:t>A, G, C, T</a:t>
                      </a:r>
                      <a:endParaRPr lang="en-US" sz="2800" b="1" dirty="0">
                        <a:solidFill>
                          <a:srgbClr val="33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3333CC"/>
                          </a:solidFill>
                        </a:rPr>
                        <a:t>A, G, C, U</a:t>
                      </a:r>
                      <a:endParaRPr lang="en-US" sz="2800" b="1" dirty="0">
                        <a:solidFill>
                          <a:srgbClr val="3333CC"/>
                        </a:solidFill>
                      </a:endParaRPr>
                    </a:p>
                  </a:txBody>
                  <a:tcPr/>
                </a:tc>
              </a:tr>
              <a:tr h="417072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Types 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3333CC"/>
                          </a:solidFill>
                        </a:rPr>
                        <a:t>One type</a:t>
                      </a:r>
                      <a:endParaRPr lang="en-US" sz="2800" b="1" dirty="0">
                        <a:solidFill>
                          <a:srgbClr val="33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3333CC"/>
                          </a:solidFill>
                        </a:rPr>
                        <a:t>Several</a:t>
                      </a:r>
                      <a:r>
                        <a:rPr lang="en-US" sz="2800" b="1" baseline="0" dirty="0" smtClean="0">
                          <a:solidFill>
                            <a:srgbClr val="3333CC"/>
                          </a:solidFill>
                        </a:rPr>
                        <a:t> </a:t>
                      </a:r>
                      <a:endParaRPr lang="en-US" sz="2800" b="1" dirty="0">
                        <a:solidFill>
                          <a:srgbClr val="3333CC"/>
                        </a:solidFill>
                      </a:endParaRPr>
                    </a:p>
                  </a:txBody>
                  <a:tcPr/>
                </a:tc>
              </a:tr>
              <a:tr h="417072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Main Site 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3333CC"/>
                          </a:solidFill>
                        </a:rPr>
                        <a:t>Nucleus</a:t>
                      </a:r>
                      <a:endParaRPr lang="en-US" sz="2800" b="1" dirty="0">
                        <a:solidFill>
                          <a:srgbClr val="33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3333CC"/>
                          </a:solidFill>
                        </a:rPr>
                        <a:t>Cytoplasm</a:t>
                      </a:r>
                      <a:endParaRPr lang="en-US" sz="2800" b="1" dirty="0">
                        <a:solidFill>
                          <a:srgbClr val="3333C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Structure of a nucleotide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600200"/>
            <a:ext cx="4281518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b="1" dirty="0" smtClean="0"/>
              <a:t>Three components</a:t>
            </a:r>
            <a:r>
              <a:rPr lang="en-GB" b="1" dirty="0"/>
              <a:t>:</a:t>
            </a:r>
          </a:p>
          <a:p>
            <a:r>
              <a:rPr lang="en-GB" b="1" dirty="0"/>
              <a:t>A</a:t>
            </a:r>
            <a:r>
              <a:rPr lang="en-GB" b="1" dirty="0">
                <a:solidFill>
                  <a:srgbClr val="FF0000"/>
                </a:solidFill>
              </a:rPr>
              <a:t> Pentose sugar</a:t>
            </a:r>
          </a:p>
          <a:p>
            <a:pPr>
              <a:buNone/>
            </a:pPr>
            <a:r>
              <a:rPr lang="en-GB" b="1" dirty="0" smtClean="0"/>
              <a:t>   (5 carbons)</a:t>
            </a:r>
            <a:endParaRPr lang="en-GB" b="1" dirty="0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5508625" y="2708275"/>
            <a:ext cx="1871663" cy="1512888"/>
          </a:xfrm>
          <a:prstGeom prst="pentagon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Structure of a nucleotide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A Phosphate group</a:t>
            </a:r>
            <a:endParaRPr lang="en-GB" b="1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5508625" y="2708275"/>
            <a:ext cx="1871663" cy="1512888"/>
          </a:xfrm>
          <a:prstGeom prst="pentagon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5148263" y="2060575"/>
            <a:ext cx="649287" cy="6477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5508625" y="27082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Structure of a nucleotide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341438"/>
            <a:ext cx="4537075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b="1" dirty="0"/>
              <a:t>A </a:t>
            </a:r>
            <a:r>
              <a:rPr lang="en-GB" sz="2400" b="1" dirty="0" err="1">
                <a:solidFill>
                  <a:srgbClr val="FF0000"/>
                </a:solidFill>
              </a:rPr>
              <a:t>Nitogenous</a:t>
            </a:r>
            <a:r>
              <a:rPr lang="en-GB" sz="2400" b="1" dirty="0">
                <a:solidFill>
                  <a:srgbClr val="FF0000"/>
                </a:solidFill>
              </a:rPr>
              <a:t> base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4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GB" sz="2000" dirty="0"/>
          </a:p>
          <a:p>
            <a:pPr lvl="1">
              <a:lnSpc>
                <a:spcPct val="80000"/>
              </a:lnSpc>
            </a:pPr>
            <a:endParaRPr lang="en-GB" sz="2000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5508625" y="2708275"/>
            <a:ext cx="1871663" cy="1512888"/>
          </a:xfrm>
          <a:prstGeom prst="pentagon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5148263" y="2060575"/>
            <a:ext cx="649287" cy="6477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5508625" y="27082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8" name="AutoShape 8"/>
          <p:cNvSpPr>
            <a:spLocks noChangeArrowheads="1"/>
          </p:cNvSpPr>
          <p:nvPr/>
        </p:nvSpPr>
        <p:spPr bwMode="auto">
          <a:xfrm>
            <a:off x="7380288" y="2349500"/>
            <a:ext cx="1439862" cy="574675"/>
          </a:xfrm>
          <a:prstGeom prst="homePlate">
            <a:avLst>
              <a:gd name="adj" fmla="val 62638"/>
            </a:avLst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7380288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/>
          <a:lstStyle/>
          <a:p>
            <a:r>
              <a:rPr lang="en-US"/>
              <a:t>The Bases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54282" name="Picture 10" descr="pyr_bas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108075"/>
            <a:ext cx="5043518" cy="3249619"/>
          </a:xfrm>
          <a:prstGeom prst="rect">
            <a:avLst/>
          </a:prstGeom>
          <a:noFill/>
        </p:spPr>
      </p:pic>
      <p:pic>
        <p:nvPicPr>
          <p:cNvPr id="54283" name="Picture 11" descr="pur_bas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4000504"/>
            <a:ext cx="4662518" cy="2362200"/>
          </a:xfrm>
          <a:prstGeom prst="rect">
            <a:avLst/>
          </a:prstGeom>
          <a:noFill/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14348" y="5286388"/>
            <a:ext cx="3262313" cy="519113"/>
            <a:chOff x="585" y="3330"/>
            <a:chExt cx="2055" cy="327"/>
          </a:xfrm>
        </p:grpSpPr>
        <p:sp>
          <p:nvSpPr>
            <p:cNvPr id="54284" name="Text Box 12"/>
            <p:cNvSpPr txBox="1">
              <a:spLocks noChangeArrowheads="1"/>
            </p:cNvSpPr>
            <p:nvPr/>
          </p:nvSpPr>
          <p:spPr bwMode="auto">
            <a:xfrm>
              <a:off x="585" y="3330"/>
              <a:ext cx="19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/>
                <a:t>PURINES</a:t>
              </a:r>
            </a:p>
          </p:txBody>
        </p:sp>
        <p:sp>
          <p:nvSpPr>
            <p:cNvPr id="54285" name="Line 13"/>
            <p:cNvSpPr>
              <a:spLocks noChangeShapeType="1"/>
            </p:cNvSpPr>
            <p:nvPr/>
          </p:nvSpPr>
          <p:spPr bwMode="auto">
            <a:xfrm>
              <a:off x="2208" y="3552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334001" y="2214562"/>
            <a:ext cx="3576638" cy="519113"/>
            <a:chOff x="2928" y="1299"/>
            <a:chExt cx="2253" cy="327"/>
          </a:xfrm>
        </p:grpSpPr>
        <p:sp>
          <p:nvSpPr>
            <p:cNvPr id="54288" name="Text Box 16"/>
            <p:cNvSpPr txBox="1">
              <a:spLocks noChangeArrowheads="1"/>
            </p:cNvSpPr>
            <p:nvPr/>
          </p:nvSpPr>
          <p:spPr bwMode="auto">
            <a:xfrm>
              <a:off x="3213" y="1299"/>
              <a:ext cx="19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/>
                <a:t>PYRIMIDINES</a:t>
              </a:r>
            </a:p>
          </p:txBody>
        </p:sp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 flipH="1">
              <a:off x="2928" y="1536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Adenine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5" name="Picture 7" descr="nucleoti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1598613"/>
            <a:ext cx="6769100" cy="4189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402</TotalTime>
  <Words>266</Words>
  <Application>Microsoft PowerPoint</Application>
  <PresentationFormat>On-screen Show (4:3)</PresentationFormat>
  <Paragraphs>74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Cliff</vt:lpstr>
      <vt:lpstr>Genetics by  Dr Shuzan Aly Lecturer of Medical Biochemistry </vt:lpstr>
      <vt:lpstr> The Central Dogma  of Molecular Biology </vt:lpstr>
      <vt:lpstr>Slide 3</vt:lpstr>
      <vt:lpstr>The structure of DNA and RNA</vt:lpstr>
      <vt:lpstr>Structure of a nucleotide</vt:lpstr>
      <vt:lpstr>Structure of a nucleotide</vt:lpstr>
      <vt:lpstr>Structure of a nucleotide</vt:lpstr>
      <vt:lpstr>The Bases </vt:lpstr>
      <vt:lpstr>Adenine</vt:lpstr>
      <vt:lpstr>Guanine</vt:lpstr>
      <vt:lpstr>Slide 11</vt:lpstr>
      <vt:lpstr>Base pairing</vt:lpstr>
      <vt:lpstr>DNA Stabilization (Complementary Base Pairing)</vt:lpstr>
      <vt:lpstr>Slide 14</vt:lpstr>
      <vt:lpstr>Slide 15</vt:lpstr>
      <vt:lpstr>Denaturation and Renaturation</vt:lpstr>
      <vt:lpstr>Slide 17</vt:lpstr>
    </vt:vector>
  </TitlesOfParts>
  <Company>Wirral Borough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Bella Griffiths</dc:creator>
  <cp:lastModifiedBy>shozan</cp:lastModifiedBy>
  <cp:revision>109</cp:revision>
  <dcterms:created xsi:type="dcterms:W3CDTF">2003-10-23T20:11:34Z</dcterms:created>
  <dcterms:modified xsi:type="dcterms:W3CDTF">2014-04-12T15:17:38Z</dcterms:modified>
</cp:coreProperties>
</file>